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65" r:id="rId3"/>
    <p:sldId id="260" r:id="rId4"/>
    <p:sldId id="261" r:id="rId5"/>
    <p:sldId id="262" r:id="rId6"/>
    <p:sldId id="258" r:id="rId7"/>
    <p:sldId id="271" r:id="rId8"/>
    <p:sldId id="266" r:id="rId9"/>
    <p:sldId id="273" r:id="rId10"/>
    <p:sldId id="259" r:id="rId11"/>
    <p:sldId id="268" r:id="rId12"/>
    <p:sldId id="267" r:id="rId13"/>
    <p:sldId id="274" r:id="rId14"/>
    <p:sldId id="269" r:id="rId15"/>
    <p:sldId id="27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73622EFD-FFE9-4DE0-8B5E-DCA10FF7CD04}">
          <p14:sldIdLst>
            <p14:sldId id="276"/>
            <p14:sldId id="265"/>
            <p14:sldId id="260"/>
            <p14:sldId id="261"/>
            <p14:sldId id="262"/>
            <p14:sldId id="258"/>
            <p14:sldId id="271"/>
            <p14:sldId id="266"/>
            <p14:sldId id="273"/>
            <p14:sldId id="259"/>
            <p14:sldId id="268"/>
            <p14:sldId id="267"/>
            <p14:sldId id="274"/>
            <p14:sldId id="269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9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62DFD5-8940-4CEF-9675-33657465C5A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0AEC3C-B78A-472B-82EA-8FB45541732A}" type="datetimeFigureOut">
              <a:rPr lang="pt-BR" smtClean="0"/>
              <a:t>11/11/2011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1143000"/>
          </a:xfrm>
        </p:spPr>
        <p:txBody>
          <a:bodyPr/>
          <a:lstStyle/>
          <a:p>
            <a:pPr algn="ctr"/>
            <a:r>
              <a:rPr lang="pt-BR" sz="7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 de </a:t>
            </a:r>
            <a:r>
              <a:rPr lang="pt-BR" sz="72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Wilcoxon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Disciplina de BIOESTATÍSTICA</a:t>
            </a:r>
          </a:p>
          <a:p>
            <a:pPr marL="114300" indent="0">
              <a:buNone/>
            </a:pP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Profª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 Silvia </a:t>
            </a: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Shimakura</a:t>
            </a: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Grupo:</a:t>
            </a:r>
          </a:p>
          <a:p>
            <a:pPr marL="114300" indent="0">
              <a:buNone/>
            </a:pP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Chayanne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Natielle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 Rossetto</a:t>
            </a:r>
          </a:p>
          <a:p>
            <a:pPr marL="114300" indent="0">
              <a:buNone/>
            </a:pP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Hernane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bg2">
                    <a:lumMod val="25000"/>
                  </a:schemeClr>
                </a:solidFill>
              </a:rPr>
              <a:t>Ajuz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Holzmann</a:t>
            </a: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Mariana </a:t>
            </a:r>
            <a:r>
              <a:rPr lang="pt-BR" sz="2400" b="1" dirty="0" err="1">
                <a:solidFill>
                  <a:schemeClr val="bg2">
                    <a:lumMod val="25000"/>
                  </a:schemeClr>
                </a:solidFill>
              </a:rPr>
              <a:t>Yoshii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Tramontin</a:t>
            </a:r>
          </a:p>
          <a:p>
            <a:pPr marL="114300" indent="0">
              <a:buNone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Pedro Gabriel </a:t>
            </a: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Lorencetti</a:t>
            </a: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pt-BR" sz="2400" b="1" dirty="0" err="1">
                <a:solidFill>
                  <a:schemeClr val="bg2">
                    <a:lumMod val="25000"/>
                  </a:schemeClr>
                </a:solidFill>
              </a:rPr>
              <a:t>Silvya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bg2">
                    <a:lumMod val="25000"/>
                  </a:schemeClr>
                </a:solidFill>
              </a:rPr>
              <a:t>Carolline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bg2">
                    <a:lumMod val="25000"/>
                  </a:schemeClr>
                </a:solidFill>
              </a:rPr>
              <a:t>Marquis</a:t>
            </a: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Thiago </a:t>
            </a:r>
            <a:r>
              <a:rPr lang="pt-BR" sz="2400" b="1" dirty="0" err="1">
                <a:solidFill>
                  <a:schemeClr val="bg2">
                    <a:lumMod val="25000"/>
                  </a:schemeClr>
                </a:solidFill>
              </a:rPr>
              <a:t>Kornelis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 Rebelo </a:t>
            </a:r>
            <a:r>
              <a:rPr lang="pt-BR" sz="2400" b="1" dirty="0" err="1">
                <a:solidFill>
                  <a:schemeClr val="bg2">
                    <a:lumMod val="25000"/>
                  </a:schemeClr>
                </a:solidFill>
              </a:rPr>
              <a:t>Borg</a:t>
            </a: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00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críticos para n≤25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36"/>
          <a:stretch/>
        </p:blipFill>
        <p:spPr bwMode="auto">
          <a:xfrm>
            <a:off x="1763688" y="1209460"/>
            <a:ext cx="5112568" cy="545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33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5"/>
          <a:stretch/>
        </p:blipFill>
        <p:spPr bwMode="auto">
          <a:xfrm>
            <a:off x="395536" y="332655"/>
            <a:ext cx="3922548" cy="65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348881"/>
            <a:ext cx="3660674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788024" y="116632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            </a:t>
            </a:r>
            <a:r>
              <a:rPr lang="pt-BR" sz="8900" dirty="0" smtClean="0"/>
              <a:t>N&lt;25</a:t>
            </a:r>
            <a:endParaRPr lang="pt-BR" sz="8900" dirty="0"/>
          </a:p>
        </p:txBody>
      </p:sp>
    </p:spTree>
    <p:extLst>
      <p:ext uri="{BB962C8B-B14F-4D97-AF65-F5344CB8AC3E}">
        <p14:creationId xmlns:p14="http://schemas.microsoft.com/office/powerpoint/2010/main" val="363039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T tem distribuição normal</a:t>
            </a:r>
          </a:p>
          <a:p>
            <a:endParaRPr lang="pt-BR" sz="2400" dirty="0" smtClean="0"/>
          </a:p>
          <a:p>
            <a:r>
              <a:rPr lang="pt-BR" sz="2400" dirty="0" smtClean="0"/>
              <a:t>Calcula-se            : 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Calcula-se o z:</a:t>
            </a:r>
          </a:p>
          <a:p>
            <a:endParaRPr lang="pt-BR" sz="2400" dirty="0" smtClean="0"/>
          </a:p>
          <a:p>
            <a:r>
              <a:rPr lang="pt-BR" sz="2400" dirty="0" smtClean="0"/>
              <a:t>Para teste bilateral, α= 0,05, os valores críticos de z serão +1,96 e -1,96</a:t>
            </a:r>
          </a:p>
          <a:p>
            <a:endParaRPr lang="pt-BR" sz="2400" dirty="0"/>
          </a:p>
          <a:p>
            <a:r>
              <a:rPr lang="pt-BR" sz="2400" dirty="0" smtClean="0"/>
              <a:t>Se z </a:t>
            </a:r>
            <a:r>
              <a:rPr lang="pt-BR" sz="2400" dirty="0" smtClean="0"/>
              <a:t>&gt; + </a:t>
            </a:r>
            <a:r>
              <a:rPr lang="pt-BR" sz="2400" dirty="0" smtClean="0"/>
              <a:t>1,96 ou z &lt; </a:t>
            </a:r>
            <a:r>
              <a:rPr lang="pt-BR" sz="2400" dirty="0"/>
              <a:t>-</a:t>
            </a:r>
            <a:r>
              <a:rPr lang="pt-BR" sz="2400" dirty="0" smtClean="0"/>
              <a:t>1,96 </a:t>
            </a:r>
            <a:r>
              <a:rPr lang="pt-BR" sz="2400" dirty="0" smtClean="0"/>
              <a:t>rejeita-se H0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398" y="1564332"/>
            <a:ext cx="1392179" cy="53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48" y="2580894"/>
            <a:ext cx="914401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99677"/>
            <a:ext cx="1814047" cy="71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578" y="2367147"/>
            <a:ext cx="2158183" cy="72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12" y="3131598"/>
            <a:ext cx="1774461" cy="104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3.bp.blogspot.com/_EEuBiZT_S50/TJ2RKJ8VAXI/AAAAAAAAADc/aAPzgaHXVQQ/s1600/Image26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6487" y="4759572"/>
            <a:ext cx="2505692" cy="164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93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688434"/>
              </p:ext>
            </p:extLst>
          </p:nvPr>
        </p:nvGraphicFramePr>
        <p:xfrm>
          <a:off x="2" y="-1"/>
          <a:ext cx="9144003" cy="6890036"/>
        </p:xfrm>
        <a:graphic>
          <a:graphicData uri="http://schemas.openxmlformats.org/drawingml/2006/table">
            <a:tbl>
              <a:tblPr/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23229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effectLst/>
                        </a:rPr>
                        <a:t>z</a:t>
                      </a:r>
                      <a:endParaRPr lang="pt-BR" sz="1600" dirty="0">
                        <a:effectLst/>
                      </a:endParaRP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</a:t>
                      </a:r>
                      <a:r>
                        <a:rPr lang="pt-BR" sz="1600" dirty="0"/>
                        <a:t>00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.01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</a:t>
                      </a:r>
                      <a:r>
                        <a:rPr lang="pt-BR" sz="1600" dirty="0"/>
                        <a:t>02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</a:t>
                      </a:r>
                      <a:r>
                        <a:rPr lang="pt-BR" sz="1600" dirty="0"/>
                        <a:t>04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.05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</a:t>
                      </a:r>
                      <a:r>
                        <a:rPr lang="pt-BR" sz="1600" dirty="0"/>
                        <a:t>06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</a:t>
                      </a:r>
                      <a:r>
                        <a:rPr lang="pt-BR" sz="1600" dirty="0"/>
                        <a:t>07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</a:t>
                      </a:r>
                      <a:r>
                        <a:rPr lang="pt-BR" sz="1600" dirty="0"/>
                        <a:t>08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.09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4.0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-3.9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-3.8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3.7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0.00010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0.00008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3.6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3.5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0.00017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3.4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0.00024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3.3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0.00048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0.00047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0.00045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0.00043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0.00042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0.00040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0.00035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3.2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0.00069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0.00066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0.00064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0.00062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0.00060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0.00058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0.00056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0.00054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0.00052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0.00050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3.1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0.00097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0.00094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0.00090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0.00087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0.00084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0.00082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0.00079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0.00076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0.00074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0.00071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3.0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0.00135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0.00131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0.00126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0.00122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0.00118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0.00114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0.00111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0.00107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0.00103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0.00100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2.9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0.00187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0.00181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0.00175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0.00169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0.00164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0.00159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0.00154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0.00149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0.00144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0.00139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2.8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0.00256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0.00248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0.00240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0.00233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0.00226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0.00219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0.00212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0.00205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0.00199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0.00193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2.7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0.00347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0.00336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0.00326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0.00317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0.00307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0.00298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0.00289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0.00280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0.00272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0.00264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2.6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0.00466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0.00453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0.00440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0.00427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0.00415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0.00402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0.00391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0.00379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0.00368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0.00357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2.5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0.00621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0.00604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0.00587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0.00570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0.00554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0.00539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0.00523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0.00508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0.00494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0.00480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2.4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0.00820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0.00798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0.00776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0.00755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0.00734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0.00714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0.00695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0.00676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0.00657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0.00639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2.3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0.01072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0.01044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0.01017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0.00990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0.00964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0.00939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0.00914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0.00889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0.00866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0.00842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2.2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0.01390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0.01355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0.01321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0.01287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0.01255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0.01222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0.01191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0.01160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0.01130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0.01101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2.1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0.01786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0.01743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0.01700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0.01659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0.01618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0.01578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0.01539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0.01500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0.01463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0.01426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2.0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0.02275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0.02222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0.02169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0.02118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0.02067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0.02018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0.01970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0.01923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0.01876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0.01831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-</a:t>
                      </a:r>
                      <a:r>
                        <a:rPr lang="pt-BR" sz="1600" dirty="0"/>
                        <a:t>1.9</a:t>
                      </a:r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0.02872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0.02807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0.02743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0.02680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0.02619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0.02559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0.02500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0.02442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0.02385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0.02330</a:t>
                      </a:r>
                      <a:endParaRPr lang="pt-BR" sz="1600" dirty="0"/>
                    </a:p>
                  </a:txBody>
                  <a:tcPr marL="9469" marR="9469" marT="9469" marB="94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796136" y="0"/>
            <a:ext cx="864096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6597352"/>
            <a:ext cx="6660232" cy="36004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8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443743" y="-1714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dirty="0" smtClean="0"/>
              <a:t>                            N≥25</a:t>
            </a:r>
            <a:endParaRPr lang="pt-BR" sz="8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9646"/>
            <a:ext cx="3816424" cy="660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036" y="2204672"/>
            <a:ext cx="3585734" cy="45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540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Para achar valor de p independente do valor de n.</a:t>
            </a:r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" y="1772816"/>
            <a:ext cx="826047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95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37472"/>
            <a:ext cx="253742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 de Gauss</a:t>
            </a:r>
            <a:endParaRPr lang="pt-BR" dirty="0"/>
          </a:p>
        </p:txBody>
      </p:sp>
      <p:pic>
        <p:nvPicPr>
          <p:cNvPr id="4098" name="Picture 2" descr="http://3.bp.blogspot.com/_EEuBiZT_S50/TJ2RKJ8VAXI/AAAAAAAAADc/aAPzgaHXVQQ/s1600/Image267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620" y="1600200"/>
            <a:ext cx="732916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61514" cy="3044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310" y="1329392"/>
            <a:ext cx="61514" cy="3044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7512"/>
            <a:ext cx="1321405" cy="191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97512"/>
            <a:ext cx="1321405" cy="191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85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não paramétricos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Não exigem amostra com distribuição normal</a:t>
            </a:r>
          </a:p>
          <a:p>
            <a:r>
              <a:rPr lang="pt-BR" sz="3200" dirty="0" smtClean="0"/>
              <a:t>Não são tão potentes quanto aos testes paramétricos</a:t>
            </a:r>
          </a:p>
          <a:p>
            <a:r>
              <a:rPr lang="pt-BR" sz="3200" dirty="0" smtClean="0"/>
              <a:t>Exemplos:</a:t>
            </a:r>
          </a:p>
          <a:p>
            <a:pPr lvl="1"/>
            <a:r>
              <a:rPr lang="pt-BR" sz="3200" dirty="0"/>
              <a:t>T</a:t>
            </a:r>
            <a:r>
              <a:rPr lang="pt-BR" sz="3200" dirty="0" smtClean="0"/>
              <a:t>este de Mann-Whitney</a:t>
            </a:r>
          </a:p>
          <a:p>
            <a:pPr lvl="1"/>
            <a:r>
              <a:rPr lang="pt-BR" sz="3200" dirty="0" smtClean="0">
                <a:solidFill>
                  <a:srgbClr val="FF0000"/>
                </a:solidFill>
              </a:rPr>
              <a:t>Teste de </a:t>
            </a:r>
            <a:r>
              <a:rPr lang="pt-BR" sz="3200" dirty="0" err="1" smtClean="0">
                <a:solidFill>
                  <a:srgbClr val="FF0000"/>
                </a:solidFill>
              </a:rPr>
              <a:t>Wilcoxon</a:t>
            </a:r>
            <a:endParaRPr lang="pt-BR" sz="3200" dirty="0" smtClean="0">
              <a:solidFill>
                <a:srgbClr val="FF0000"/>
              </a:solidFill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4474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</a:t>
            </a:r>
            <a:r>
              <a:rPr lang="pt-BR" dirty="0" err="1" smtClean="0"/>
              <a:t>Wilcoxon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Teste não paramétrico</a:t>
            </a:r>
          </a:p>
          <a:p>
            <a:r>
              <a:rPr lang="pt-BR" sz="3200" dirty="0" smtClean="0"/>
              <a:t>Amostras </a:t>
            </a:r>
            <a:r>
              <a:rPr lang="pt-BR" sz="3200" dirty="0" smtClean="0"/>
              <a:t>dependentes</a:t>
            </a:r>
            <a:endParaRPr lang="pt-BR" sz="3200" dirty="0" smtClean="0"/>
          </a:p>
          <a:p>
            <a:r>
              <a:rPr lang="pt-BR" sz="3200" dirty="0" smtClean="0"/>
              <a:t>Escalas ordinal, intervalar, razão</a:t>
            </a:r>
          </a:p>
          <a:p>
            <a:r>
              <a:rPr lang="pt-BR" sz="3200" dirty="0" smtClean="0"/>
              <a:t>Tem 90% do poder do teste </a:t>
            </a:r>
            <a:r>
              <a:rPr lang="pt-BR" sz="3200" dirty="0" smtClean="0"/>
              <a:t>t</a:t>
            </a:r>
            <a:endParaRPr lang="pt-BR" sz="3200" dirty="0" smtClean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9656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Hipóteses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400" dirty="0" smtClean="0"/>
              <a:t>H0: não há diferença entre os dois momentos</a:t>
            </a:r>
          </a:p>
          <a:p>
            <a:pPr lvl="1"/>
            <a:endParaRPr lang="pt-BR" sz="3200" dirty="0" smtClean="0"/>
          </a:p>
          <a:p>
            <a:pPr lvl="1"/>
            <a:endParaRPr lang="pt-BR" sz="3200" dirty="0" smtClean="0"/>
          </a:p>
          <a:p>
            <a:r>
              <a:rPr lang="pt-BR" sz="3400" dirty="0" smtClean="0"/>
              <a:t>H1: há diferença entre os dois momentos</a:t>
            </a:r>
            <a:endParaRPr lang="pt-BR" sz="3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91" y="2708920"/>
            <a:ext cx="228439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157192"/>
            <a:ext cx="2246835" cy="74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46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Suponha que quer investigar se existe alguma diferença na quantidade de vocabulário utilizado por crianças que usam um aparelho auditivo ou por crianças que não </a:t>
            </a:r>
            <a:r>
              <a:rPr lang="pt-BR" dirty="0" err="1" smtClean="0"/>
              <a:t>usam.Não</a:t>
            </a:r>
            <a:r>
              <a:rPr lang="pt-BR" dirty="0" smtClean="0"/>
              <a:t> </a:t>
            </a:r>
            <a:r>
              <a:rPr lang="pt-BR" dirty="0" smtClean="0"/>
              <a:t>podemos escolher aleatoriamente os sujeitos para cada grupo. Pode dar-se o caso, por exemplo, de os sujeitos que usam aparelho auditivo serem mais velhos. Qualquer efeito encontrado neste grupo pode ficar a dever-se unicamente a esta diferença. Os dois grupos “com aparelho” e “sem aparelho” necessitam de ser emparelhados em termos de idade, sexo, inteligência e todas as outras variáveis que achemos necessário serem controladas. Apresentamos depois às crianças um teste que meça o seu vocabulário, </a:t>
            </a:r>
            <a:r>
              <a:rPr lang="pt-BR" dirty="0" err="1" smtClean="0"/>
              <a:t>traduzindo-oo</a:t>
            </a:r>
            <a:r>
              <a:rPr lang="pt-BR" dirty="0" smtClean="0"/>
              <a:t> </a:t>
            </a:r>
            <a:r>
              <a:rPr lang="pt-BR" dirty="0" smtClean="0"/>
              <a:t>em resultados, tal como é mostrado na tabela seguinte.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224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0" y="1643062"/>
            <a:ext cx="897255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62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Amostras pequenas  (n&lt;25)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Calcula-se T:</a:t>
            </a:r>
          </a:p>
          <a:p>
            <a:pPr lvl="1"/>
            <a:r>
              <a:rPr lang="pt-BR" sz="2400" dirty="0" smtClean="0"/>
              <a:t>Soma-se os </a:t>
            </a:r>
            <a:r>
              <a:rPr lang="pt-BR" sz="2400" dirty="0" err="1" smtClean="0"/>
              <a:t>ranks</a:t>
            </a:r>
            <a:r>
              <a:rPr lang="pt-BR" sz="2400" dirty="0" smtClean="0"/>
              <a:t> das diferenças (d) positivas (T</a:t>
            </a:r>
            <a:r>
              <a:rPr lang="pt-BR" sz="2400" baseline="30000" dirty="0" smtClean="0"/>
              <a:t>+</a:t>
            </a:r>
            <a:r>
              <a:rPr lang="pt-BR" sz="2400" dirty="0" smtClean="0"/>
              <a:t>).</a:t>
            </a:r>
          </a:p>
          <a:p>
            <a:pPr lvl="1"/>
            <a:r>
              <a:rPr lang="pt-BR" sz="2400" dirty="0" smtClean="0"/>
              <a:t>Soma-se os </a:t>
            </a:r>
            <a:r>
              <a:rPr lang="pt-BR" sz="2400" dirty="0" err="1" smtClean="0"/>
              <a:t>ranks</a:t>
            </a:r>
            <a:r>
              <a:rPr lang="pt-BR" sz="2400" dirty="0" smtClean="0"/>
              <a:t> das diferenças (d) negativas (T</a:t>
            </a:r>
            <a:r>
              <a:rPr lang="pt-BR" sz="2400" baseline="30000" dirty="0" smtClean="0"/>
              <a:t>-</a:t>
            </a:r>
            <a:r>
              <a:rPr lang="pt-BR" sz="2400" dirty="0" smtClean="0"/>
              <a:t>).</a:t>
            </a:r>
          </a:p>
          <a:p>
            <a:pPr lvl="1"/>
            <a:r>
              <a:rPr lang="pt-BR" sz="2400" dirty="0" smtClean="0"/>
              <a:t>T será a menor das duas somas.</a:t>
            </a:r>
          </a:p>
          <a:p>
            <a:pPr lvl="1"/>
            <a:endParaRPr lang="pt-BR" sz="2400" dirty="0"/>
          </a:p>
          <a:p>
            <a:r>
              <a:rPr lang="pt-BR" sz="2400" dirty="0" smtClean="0"/>
              <a:t>T- = 41</a:t>
            </a:r>
          </a:p>
          <a:p>
            <a:r>
              <a:rPr lang="pt-BR" sz="2400" dirty="0" smtClean="0"/>
              <a:t>T+ = 4</a:t>
            </a:r>
          </a:p>
          <a:p>
            <a:endParaRPr lang="pt-BR" sz="2400" dirty="0" smtClean="0"/>
          </a:p>
          <a:p>
            <a:r>
              <a:rPr lang="pt-BR" sz="2400" dirty="0" smtClean="0"/>
              <a:t>Então T = T+ = 4</a:t>
            </a:r>
          </a:p>
        </p:txBody>
      </p:sp>
    </p:spTree>
    <p:extLst>
      <p:ext uri="{BB962C8B-B14F-4D97-AF65-F5344CB8AC3E}">
        <p14:creationId xmlns:p14="http://schemas.microsoft.com/office/powerpoint/2010/main" val="183078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Verifica-se na tabela o valor de </a:t>
            </a:r>
            <a:r>
              <a:rPr lang="pt-BR" sz="2400" dirty="0" err="1" smtClean="0"/>
              <a:t>T</a:t>
            </a:r>
            <a:r>
              <a:rPr lang="pt-BR" sz="2400" baseline="-25000" dirty="0" err="1" smtClean="0"/>
              <a:t>crítico</a:t>
            </a:r>
            <a:r>
              <a:rPr lang="pt-BR" sz="2400" baseline="-25000" dirty="0" smtClean="0"/>
              <a:t> </a:t>
            </a:r>
            <a:r>
              <a:rPr lang="pt-BR" sz="2400" dirty="0" smtClean="0"/>
              <a:t>para α=5 e n.</a:t>
            </a:r>
          </a:p>
          <a:p>
            <a:r>
              <a:rPr lang="pt-BR" sz="2400" dirty="0" smtClean="0"/>
              <a:t>Se T ≤ </a:t>
            </a:r>
            <a:r>
              <a:rPr lang="pt-BR" sz="2400" dirty="0" err="1" smtClean="0"/>
              <a:t>T</a:t>
            </a:r>
            <a:r>
              <a:rPr lang="pt-BR" sz="2400" baseline="-25000" dirty="0" err="1" smtClean="0"/>
              <a:t>crítico</a:t>
            </a:r>
            <a:r>
              <a:rPr lang="pt-BR" sz="2400" baseline="-25000" dirty="0" smtClean="0"/>
              <a:t> </a:t>
            </a:r>
            <a:r>
              <a:rPr lang="pt-BR" sz="2400" dirty="0" smtClean="0"/>
              <a:t>rejeita-se H0, ou seja, á diferença entre as amostras é significativa.</a:t>
            </a:r>
          </a:p>
          <a:p>
            <a:r>
              <a:rPr lang="pt-BR" sz="2400" dirty="0" smtClean="0"/>
              <a:t>Se T &gt; </a:t>
            </a:r>
            <a:r>
              <a:rPr lang="pt-BR" sz="2400" dirty="0" err="1" smtClean="0"/>
              <a:t>T</a:t>
            </a:r>
            <a:r>
              <a:rPr lang="pt-BR" sz="2400" baseline="-25000" dirty="0" err="1" smtClean="0"/>
              <a:t>crítico</a:t>
            </a:r>
            <a:r>
              <a:rPr lang="pt-BR" sz="2400" dirty="0" smtClean="0"/>
              <a:t> não podemos rejeitar H0, ou seja, a diferença entre as amostras não é significativa.</a:t>
            </a:r>
          </a:p>
          <a:p>
            <a:endParaRPr lang="pt-BR" sz="2400" dirty="0" smtClean="0"/>
          </a:p>
          <a:p>
            <a:r>
              <a:rPr lang="pt-BR" sz="2400" dirty="0" smtClean="0"/>
              <a:t>Então: </a:t>
            </a:r>
            <a:r>
              <a:rPr lang="pt-BR" sz="2400" dirty="0" err="1" smtClean="0"/>
              <a:t>T</a:t>
            </a:r>
            <a:r>
              <a:rPr lang="pt-BR" sz="2400" baseline="-25000" dirty="0" err="1" smtClean="0"/>
              <a:t>critico</a:t>
            </a:r>
            <a:r>
              <a:rPr lang="pt-BR" sz="2400" dirty="0"/>
              <a:t> </a:t>
            </a:r>
            <a:r>
              <a:rPr lang="pt-BR" sz="2400" dirty="0" smtClean="0"/>
              <a:t>= 5 &gt; T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 = 4, a diferença entre as amostras é significativa</a:t>
            </a:r>
          </a:p>
        </p:txBody>
      </p:sp>
    </p:spTree>
    <p:extLst>
      <p:ext uri="{BB962C8B-B14F-4D97-AF65-F5344CB8AC3E}">
        <p14:creationId xmlns:p14="http://schemas.microsoft.com/office/powerpoint/2010/main" val="2851227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389</TotalTime>
  <Words>821</Words>
  <Application>Microsoft Office PowerPoint</Application>
  <PresentationFormat>Apresentação na tela (4:3)</PresentationFormat>
  <Paragraphs>316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Adjacência</vt:lpstr>
      <vt:lpstr>Teste de Wilcoxon </vt:lpstr>
      <vt:lpstr>Curva de Gauss</vt:lpstr>
      <vt:lpstr>Testes não paramétricos</vt:lpstr>
      <vt:lpstr>Teste de Wilcoxon</vt:lpstr>
      <vt:lpstr>Hipóteses</vt:lpstr>
      <vt:lpstr>Exemplo</vt:lpstr>
      <vt:lpstr>Apresentação do PowerPoint</vt:lpstr>
      <vt:lpstr>Amostras pequenas  (n&lt;25)</vt:lpstr>
      <vt:lpstr>Apresentação do PowerPoint</vt:lpstr>
      <vt:lpstr>Valores críticos para n≤25</vt:lpstr>
      <vt:lpstr>                   N&lt;25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Hernane AH</dc:creator>
  <cp:lastModifiedBy>Silvya</cp:lastModifiedBy>
  <cp:revision>21</cp:revision>
  <dcterms:created xsi:type="dcterms:W3CDTF">2011-11-10T18:19:24Z</dcterms:created>
  <dcterms:modified xsi:type="dcterms:W3CDTF">2011-11-11T12:08:38Z</dcterms:modified>
</cp:coreProperties>
</file>